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letter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70A28C-3347-444F-9D65-4EBD973793FB}" v="1" dt="2026-03-13T17:14:48.4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1602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briela Vázquez Hernández" userId="cc57c183-4163-4f02-870c-0561e6cfa553" providerId="ADAL" clId="{6192BC2C-44FB-4CEE-975A-02FF3F8E5267}"/>
    <pc:docChg chg="modSld">
      <pc:chgData name="Gabriela Vázquez Hernández" userId="cc57c183-4163-4f02-870c-0561e6cfa553" providerId="ADAL" clId="{6192BC2C-44FB-4CEE-975A-02FF3F8E5267}" dt="2026-03-13T17:20:07.991" v="137" actId="20577"/>
      <pc:docMkLst>
        <pc:docMk/>
      </pc:docMkLst>
      <pc:sldChg chg="modSp mod">
        <pc:chgData name="Gabriela Vázquez Hernández" userId="cc57c183-4163-4f02-870c-0561e6cfa553" providerId="ADAL" clId="{6192BC2C-44FB-4CEE-975A-02FF3F8E5267}" dt="2026-03-13T17:20:07.991" v="137" actId="20577"/>
        <pc:sldMkLst>
          <pc:docMk/>
          <pc:sldMk cId="2222676842" sldId="256"/>
        </pc:sldMkLst>
        <pc:graphicFrameChg chg="mod modGraphic">
          <ac:chgData name="Gabriela Vázquez Hernández" userId="cc57c183-4163-4f02-870c-0561e6cfa553" providerId="ADAL" clId="{6192BC2C-44FB-4CEE-975A-02FF3F8E5267}" dt="2026-03-13T17:20:07.991" v="137" actId="20577"/>
          <ac:graphicFrameMkLst>
            <pc:docMk/>
            <pc:sldMk cId="2222676842" sldId="256"/>
            <ac:graphicFrameMk id="11" creationId="{6CFBCD7D-97F2-7D8E-D21D-129805F18ADC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37941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02285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43755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99306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6460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61072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57699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89488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6319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51627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35002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B0FDF60-F427-42F0-B381-892401EFA548}" type="datetimeFigureOut">
              <a:rPr lang="es-MX" smtClean="0"/>
              <a:t>13/03/2026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F52ACC4-9E20-428E-977E-6E35F139991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97097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uadroTexto 16">
            <a:extLst>
              <a:ext uri="{FF2B5EF4-FFF2-40B4-BE49-F238E27FC236}">
                <a16:creationId xmlns:a16="http://schemas.microsoft.com/office/drawing/2014/main" id="{7BBC356B-963D-1A3C-C3F0-89B8E80EDA90}"/>
              </a:ext>
            </a:extLst>
          </p:cNvPr>
          <p:cNvSpPr txBox="1"/>
          <p:nvPr/>
        </p:nvSpPr>
        <p:spPr>
          <a:xfrm>
            <a:off x="731077" y="94116"/>
            <a:ext cx="7908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FLUJO DE FECHAS DE LA DOCUMENTACIÓN QUE INTEGRA EL EXPEDIENTE</a:t>
            </a:r>
          </a:p>
        </p:txBody>
      </p:sp>
      <p:sp>
        <p:nvSpPr>
          <p:cNvPr id="29" name="Flecha: hacia abajo 28">
            <a:extLst>
              <a:ext uri="{FF2B5EF4-FFF2-40B4-BE49-F238E27FC236}">
                <a16:creationId xmlns:a16="http://schemas.microsoft.com/office/drawing/2014/main" id="{104A82F8-B4A4-34D1-FF6D-E3512380262D}"/>
              </a:ext>
            </a:extLst>
          </p:cNvPr>
          <p:cNvSpPr/>
          <p:nvPr/>
        </p:nvSpPr>
        <p:spPr>
          <a:xfrm>
            <a:off x="75754" y="951442"/>
            <a:ext cx="241487" cy="5506508"/>
          </a:xfrm>
          <a:prstGeom prst="downArrow">
            <a:avLst/>
          </a:prstGeom>
          <a:solidFill>
            <a:srgbClr val="FFFF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highlight>
                <a:srgbClr val="FFFF00"/>
              </a:highlight>
            </a:endParaRPr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6CFBCD7D-97F2-7D8E-D21D-129805F18A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7960898"/>
              </p:ext>
            </p:extLst>
          </p:nvPr>
        </p:nvGraphicFramePr>
        <p:xfrm>
          <a:off x="416767" y="445112"/>
          <a:ext cx="8434874" cy="601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1934">
                  <a:extLst>
                    <a:ext uri="{9D8B030D-6E8A-4147-A177-3AD203B41FA5}">
                      <a16:colId xmlns:a16="http://schemas.microsoft.com/office/drawing/2014/main" val="3548161876"/>
                    </a:ext>
                  </a:extLst>
                </a:gridCol>
                <a:gridCol w="4763064">
                  <a:extLst>
                    <a:ext uri="{9D8B030D-6E8A-4147-A177-3AD203B41FA5}">
                      <a16:colId xmlns:a16="http://schemas.microsoft.com/office/drawing/2014/main" val="349604849"/>
                    </a:ext>
                  </a:extLst>
                </a:gridCol>
                <a:gridCol w="1919876">
                  <a:extLst>
                    <a:ext uri="{9D8B030D-6E8A-4147-A177-3AD203B41FA5}">
                      <a16:colId xmlns:a16="http://schemas.microsoft.com/office/drawing/2014/main" val="4340413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000" dirty="0">
                          <a:solidFill>
                            <a:schemeClr val="bg1"/>
                          </a:solidFill>
                          <a:latin typeface="Montserrat" panose="00000500000000000000" pitchFamily="2" charset="0"/>
                        </a:rPr>
                        <a:t>RESPONSABLE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000" dirty="0">
                          <a:solidFill>
                            <a:schemeClr val="bg1"/>
                          </a:solidFill>
                          <a:latin typeface="Montserrat" panose="00000500000000000000" pitchFamily="2" charset="0"/>
                        </a:rPr>
                        <a:t>DOCUMENTOS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000" dirty="0">
                          <a:solidFill>
                            <a:schemeClr val="bg1"/>
                          </a:solidFill>
                          <a:latin typeface="Montserrat" panose="00000500000000000000" pitchFamily="2" charset="0"/>
                        </a:rPr>
                        <a:t>FECHA DEL (LOS) DOCUMENTO(S)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650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Docente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9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Captura la </a:t>
                      </a:r>
                      <a:r>
                        <a:rPr lang="es-MX" sz="9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información en el sistema</a:t>
                      </a:r>
                    </a:p>
                    <a:p>
                      <a:pPr algn="ctr"/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Son generados los formatos por el sistema:</a:t>
                      </a:r>
                    </a:p>
                    <a:p>
                      <a:pPr algn="just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   PS-01: Solicitud del interesado</a:t>
                      </a:r>
                    </a:p>
                    <a:p>
                      <a:pPr algn="just">
                        <a:buNone/>
                      </a:pPr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   PS-03: Carta compromiso</a:t>
                      </a:r>
                    </a:p>
                    <a:p>
                      <a:pPr algn="just">
                        <a:buNone/>
                      </a:pPr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   PS-06: Informe de funciones docentes</a:t>
                      </a:r>
                    </a:p>
                    <a:p>
                      <a:pPr algn="just">
                        <a:buNone/>
                      </a:pPr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algn="just">
                        <a:buFont typeface="Arial" panose="020B0604020202020204" pitchFamily="34" charset="0"/>
                        <a:buNone/>
                      </a:pPr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Elaboración de la propuesta de trabajo (fechado y firmado por el docente). Los formatos de propuesta de las modalidades están disponibles para su descarga en el sistema.</a:t>
                      </a:r>
                    </a:p>
                    <a:p>
                      <a:pPr algn="just">
                        <a:buFont typeface="Arial" panose="020B0604020202020204" pitchFamily="34" charset="0"/>
                        <a:buChar char="•"/>
                      </a:pPr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Generación del CVU-TecNM (https://</a:t>
                      </a:r>
                      <a:r>
                        <a:rPr lang="es-MX" sz="1000" kern="1200" dirty="0" err="1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cvu.dpii.tecnm.mx</a:t>
                      </a:r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/)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Entre el 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17 al 20 de marzo de 2026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(fechados por el sistema)</a:t>
                      </a:r>
                    </a:p>
                    <a:p>
                      <a:pPr algn="ctr"/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7141039"/>
                  </a:ext>
                </a:extLst>
              </a:tr>
              <a:tr h="11789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lvl="0" algn="ctr"/>
                      <a:endParaRPr lang="es-MX" sz="1000" b="1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lvl="0" algn="ctr"/>
                      <a:r>
                        <a:rPr lang="es-MX" sz="1000" b="1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Depto. Desarrollo Académico</a:t>
                      </a:r>
                    </a:p>
                    <a:p>
                      <a:pPr algn="ctr"/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algn="just" defTabSz="914400" rtl="0" eaLnBrk="1" latinLnBrk="0" hangingPunct="1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Aval de Desarrolla Académico.  Este debe estar en hoja oficial membretada, con numero de oficio del departamento.  Se tramita solo para las modalidades de: apuntes, apuntes en electrónico, libro y ambientes virtuales.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Debe presentarse en hoja oficial del tecnológico, centro o unidad, con número de oficio del departamento de desarrollo académico.</a:t>
                      </a:r>
                    </a:p>
                    <a:p>
                      <a:pPr marL="0" lvl="0" algn="just" defTabSz="914400" rtl="0" eaLnBrk="1" latinLnBrk="0" hangingPunct="1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Los formatos están disponibles para ser descarga en el sistema.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Entre el 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25 a 27 de marzo de 2026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9253651"/>
                  </a:ext>
                </a:extLst>
              </a:tr>
              <a:tr h="716280">
                <a:tc rowSpan="2">
                  <a:txBody>
                    <a:bodyPr/>
                    <a:lstStyle/>
                    <a:p>
                      <a:pPr lvl="0" algn="ctr"/>
                      <a:endParaRPr lang="es-MX" sz="1000" b="1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lvl="0" algn="ctr"/>
                      <a:r>
                        <a:rPr lang="es-MX" sz="1000" b="1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Docente</a:t>
                      </a:r>
                    </a:p>
                    <a:p>
                      <a:pPr lvl="0" algn="ctr"/>
                      <a:r>
                        <a:rPr lang="es-MX" sz="9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Formatos que se descargan del sistema para ser llenados por  las instancias correspondientes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PS-07: Constancia de antigüedad. Depto. Recursos Humanos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Entre el 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17 al 25 de marzo de 2026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7340900"/>
                  </a:ext>
                </a:extLst>
              </a:tr>
              <a:tr h="455506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PS-04: Análisis técnico de academia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</a:rPr>
                        <a:t>Procurar que la fecha sea la última en base a los documentos anteriores</a:t>
                      </a:r>
                      <a:endParaRPr lang="es-MX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886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8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lvl="0" algn="ctr"/>
                      <a:r>
                        <a:rPr lang="es-MX" sz="1000" b="1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Depto. Desarrollo Académico</a:t>
                      </a:r>
                    </a:p>
                    <a:p>
                      <a:pPr algn="ctr"/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PS-05: Dictamen de la Comisión Dictaminadora Docente</a:t>
                      </a:r>
                    </a:p>
                    <a:p>
                      <a:pPr lvl="0" algn="l"/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lvl="0" algn="l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Formato que se genera y descarga en el sistema.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Entre el 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13 al 17 de abril de 2026 </a:t>
                      </a:r>
                      <a:endParaRPr lang="es-MX" sz="12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4025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/>
                      <a:endParaRPr lang="es-MX" sz="1000" b="1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lvl="0" algn="ctr"/>
                      <a:r>
                        <a:rPr lang="es-MX" sz="1000" b="1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Depto. Desarrollo Académico</a:t>
                      </a:r>
                    </a:p>
                    <a:p>
                      <a:pPr algn="ctr"/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just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Oficio por parte del Director del instituto, centro o unidad.</a:t>
                      </a:r>
                    </a:p>
                    <a:p>
                      <a:pPr lvl="0" algn="just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Redacción libre, con la información solicitada en las políticas académicas.</a:t>
                      </a:r>
                    </a:p>
                    <a:p>
                      <a:pPr lvl="0" algn="just"/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Debe presentarse en hoja oficial del tecnológico, centro o unidad, con número de oficio de la dirección.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0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Entre el 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kern="1200" dirty="0">
                          <a:solidFill>
                            <a:schemeClr val="tx1"/>
                          </a:solidFill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20 al 24 de abril de 2026</a:t>
                      </a:r>
                      <a:endParaRPr lang="es-MX" sz="1200" kern="1200" dirty="0">
                        <a:solidFill>
                          <a:schemeClr val="tx1"/>
                        </a:solidFill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59753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6768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549</TotalTime>
  <Words>338</Words>
  <Application>Microsoft Office PowerPoint</Application>
  <PresentationFormat>Carta (216 x 279 mm)</PresentationFormat>
  <Paragraphs>56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Montserrat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Everardo Sánchez Zamora (Sabático)</dc:creator>
  <cp:lastModifiedBy>Gabriela Vázquez Hernández</cp:lastModifiedBy>
  <cp:revision>1</cp:revision>
  <dcterms:created xsi:type="dcterms:W3CDTF">2024-02-27T15:35:04Z</dcterms:created>
  <dcterms:modified xsi:type="dcterms:W3CDTF">2026-03-13T17:20:16Z</dcterms:modified>
</cp:coreProperties>
</file>