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70A28C-3347-444F-9D65-4EBD973793FB}" v="1" dt="2026-03-13T17:14:48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60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7941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228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3755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9306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6460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1072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57699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9488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319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51627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5002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7097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adroTexto 16">
            <a:extLst>
              <a:ext uri="{FF2B5EF4-FFF2-40B4-BE49-F238E27FC236}">
                <a16:creationId xmlns:a16="http://schemas.microsoft.com/office/drawing/2014/main" id="{7BBC356B-963D-1A3C-C3F0-89B8E80EDA90}"/>
              </a:ext>
            </a:extLst>
          </p:cNvPr>
          <p:cNvSpPr txBox="1"/>
          <p:nvPr/>
        </p:nvSpPr>
        <p:spPr>
          <a:xfrm>
            <a:off x="731077" y="94116"/>
            <a:ext cx="7908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FLUJO DE FECHAS DE LA DOCUMENTACIÓN QUE INTEGRA EL EXPEDIENTE</a:t>
            </a:r>
          </a:p>
        </p:txBody>
      </p:sp>
      <p:sp>
        <p:nvSpPr>
          <p:cNvPr id="29" name="Flecha: hacia abajo 28">
            <a:extLst>
              <a:ext uri="{FF2B5EF4-FFF2-40B4-BE49-F238E27FC236}">
                <a16:creationId xmlns:a16="http://schemas.microsoft.com/office/drawing/2014/main" id="{104A82F8-B4A4-34D1-FF6D-E3512380262D}"/>
              </a:ext>
            </a:extLst>
          </p:cNvPr>
          <p:cNvSpPr/>
          <p:nvPr/>
        </p:nvSpPr>
        <p:spPr>
          <a:xfrm>
            <a:off x="75754" y="951442"/>
            <a:ext cx="241487" cy="5506508"/>
          </a:xfrm>
          <a:prstGeom prst="downArrow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highlight>
                <a:srgbClr val="FFFF00"/>
              </a:highlight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6CFBCD7D-97F2-7D8E-D21D-129805F18A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096634"/>
              </p:ext>
            </p:extLst>
          </p:nvPr>
        </p:nvGraphicFramePr>
        <p:xfrm>
          <a:off x="416767" y="445112"/>
          <a:ext cx="8434874" cy="601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1934">
                  <a:extLst>
                    <a:ext uri="{9D8B030D-6E8A-4147-A177-3AD203B41FA5}">
                      <a16:colId xmlns:a16="http://schemas.microsoft.com/office/drawing/2014/main" val="3548161876"/>
                    </a:ext>
                  </a:extLst>
                </a:gridCol>
                <a:gridCol w="4763064">
                  <a:extLst>
                    <a:ext uri="{9D8B030D-6E8A-4147-A177-3AD203B41FA5}">
                      <a16:colId xmlns:a16="http://schemas.microsoft.com/office/drawing/2014/main" val="349604849"/>
                    </a:ext>
                  </a:extLst>
                </a:gridCol>
                <a:gridCol w="1919876">
                  <a:extLst>
                    <a:ext uri="{9D8B030D-6E8A-4147-A177-3AD203B41FA5}">
                      <a16:colId xmlns:a16="http://schemas.microsoft.com/office/drawing/2014/main" val="434041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000" dirty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RESPONSABLE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DOCUMENTOS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dirty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FECHA DEL (LOS) DOCUMENTO(S)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65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Docente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Captura la </a:t>
                      </a:r>
                      <a:r>
                        <a:rPr lang="es-MX" sz="9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información en el sistema</a:t>
                      </a:r>
                    </a:p>
                    <a:p>
                      <a:pPr algn="ctr"/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Son generados los formatos por el sistema:</a:t>
                      </a:r>
                    </a:p>
                    <a:p>
                      <a:pPr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   PS-01: Solicitud del interesado</a:t>
                      </a:r>
                    </a:p>
                    <a:p>
                      <a:pPr algn="just">
                        <a:buNone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   PS-03: Carta compromiso</a:t>
                      </a:r>
                    </a:p>
                    <a:p>
                      <a:pPr algn="just">
                        <a:buNone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   PS-06: Informe de funciones docentes</a:t>
                      </a:r>
                    </a:p>
                    <a:p>
                      <a:pPr algn="just">
                        <a:buNone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algn="just">
                        <a:buFont typeface="Arial" panose="020B0604020202020204" pitchFamily="34" charset="0"/>
                        <a:buNone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Elaboración de la propuesta de trabajo (fechado y firmado por el docente). Los formatos de propuesta de las modalidades están disponibles para su descarga en el sistema.</a:t>
                      </a:r>
                    </a:p>
                    <a:p>
                      <a:pPr algn="just">
                        <a:buFont typeface="Arial" panose="020B0604020202020204" pitchFamily="34" charset="0"/>
                        <a:buChar char="•"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Generación del CVU-TecNM (https://</a:t>
                      </a:r>
                      <a:r>
                        <a:rPr lang="es-MX" sz="1000" kern="1200" dirty="0" err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cvu.dpii.tecnm.mx</a:t>
                      </a: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/)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17 al 25 de marzo de 2026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(fechados por el sistema)</a:t>
                      </a:r>
                    </a:p>
                    <a:p>
                      <a:pPr algn="ctr"/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141039"/>
                  </a:ext>
                </a:extLst>
              </a:tr>
              <a:tr h="11789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endParaRPr lang="es-MX" sz="1000" b="1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Depto. Desarrollo Académico</a:t>
                      </a:r>
                    </a:p>
                    <a:p>
                      <a:pPr algn="ctr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just" defTabSz="914400" rtl="0" eaLnBrk="1" latinLnBrk="0" hangingPunct="1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Aval de Desarrolla Académico.  Este debe estar en hoja oficial membretada, con numero de oficio del departamento.  Se tramita solo para las modalidades de: apuntes, apuntes en electrónico, libro y ambientes virtuales.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Debe presentarse en hoja oficial del tecnológico, centro o unidad, con número de oficio del departamento de desarrollo académico.</a:t>
                      </a:r>
                    </a:p>
                    <a:p>
                      <a:pPr marL="0" lvl="0" algn="just" defTabSz="914400" rtl="0" eaLnBrk="1" latinLnBrk="0" hangingPunct="1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Los formatos están disponibles para ser descarga en el sistema.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25 a 27 de marzo de 2026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253651"/>
                  </a:ext>
                </a:extLst>
              </a:tr>
              <a:tr h="716280">
                <a:tc rowSpan="2">
                  <a:txBody>
                    <a:bodyPr/>
                    <a:lstStyle/>
                    <a:p>
                      <a:pPr lvl="0" algn="ctr"/>
                      <a:endParaRPr lang="es-MX" sz="1000" b="1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Docente</a:t>
                      </a:r>
                    </a:p>
                    <a:p>
                      <a:pPr lvl="0" algn="ctr"/>
                      <a:r>
                        <a:rPr lang="es-MX" sz="9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Formatos que se descargan del sistema para ser llenados por  las instancias correspondientes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PS-07: Constancia de antigüedad. Depto. Recursos Humanos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17 al 25 de marzo de 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7340900"/>
                  </a:ext>
                </a:extLst>
              </a:tr>
              <a:tr h="45550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PS-04: Análisis técnico de academia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Procurar que la fecha sea la última en base a los documentos anteriores</a:t>
                      </a:r>
                      <a:endParaRPr lang="es-MX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886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8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Depto. Desarrollo Académico</a:t>
                      </a:r>
                    </a:p>
                    <a:p>
                      <a:pPr algn="ctr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PS-05: Dictamen de la Comisión Dictaminadora Docente</a:t>
                      </a:r>
                    </a:p>
                    <a:p>
                      <a:pPr lvl="0" algn="l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l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Formato que se genera y descarga en el sistema.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13 al 17 de abril de 2026 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025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/>
                      <a:endParaRPr lang="es-MX" sz="1000" b="1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Depto. Desarrollo Académico</a:t>
                      </a:r>
                    </a:p>
                    <a:p>
                      <a:pPr algn="ctr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Oficio por parte del Director del instituto, centro o unidad.</a:t>
                      </a:r>
                    </a:p>
                    <a:p>
                      <a:pPr lvl="0"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Redacción libre, con la información solicitada en las políticas académicas.</a:t>
                      </a:r>
                    </a:p>
                    <a:p>
                      <a:pPr lvl="0"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Debe presentarse en hoja oficial del tecnológico, centro o unidad, con número de oficio de la dirección.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20 al 24 de abril de 2026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975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6768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</TotalTime>
  <Words>338</Words>
  <Application>Microsoft Office PowerPoint</Application>
  <PresentationFormat>Carta (216 x 279 mm)</PresentationFormat>
  <Paragraphs>56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Montserrat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Everardo Sánchez Zamora (Sabático)</dc:creator>
  <cp:lastModifiedBy>Gabriela Vázquez Hernández</cp:lastModifiedBy>
  <cp:revision>2</cp:revision>
  <dcterms:created xsi:type="dcterms:W3CDTF">2024-02-27T15:35:04Z</dcterms:created>
  <dcterms:modified xsi:type="dcterms:W3CDTF">2026-03-13T17:17:08Z</dcterms:modified>
</cp:coreProperties>
</file>